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8" r:id="rId4"/>
    <p:sldId id="265" r:id="rId5"/>
    <p:sldId id="260" r:id="rId6"/>
    <p:sldId id="261" r:id="rId7"/>
    <p:sldId id="262" r:id="rId8"/>
    <p:sldId id="263" r:id="rId9"/>
    <p:sldId id="264" r:id="rId10"/>
    <p:sldId id="26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6" d="100"/>
          <a:sy n="86" d="100"/>
        </p:scale>
        <p:origin x="51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6/28/2020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382F2-A1B4-47FA-9D6A-A927EB942634}"/>
              </a:ext>
            </a:extLst>
          </p:cNvPr>
          <p:cNvSpPr>
            <a:spLocks noGrp="1"/>
          </p:cNvSpPr>
          <p:nvPr>
            <p:ph type="ctrTitle"/>
          </p:nvPr>
        </p:nvSpPr>
        <p:spPr/>
        <p:txBody>
          <a:bodyPr/>
          <a:lstStyle/>
          <a:p>
            <a:r>
              <a:rPr lang="en-US" dirty="0"/>
              <a:t>CDR – Call Detail Record</a:t>
            </a:r>
          </a:p>
        </p:txBody>
      </p:sp>
      <p:sp>
        <p:nvSpPr>
          <p:cNvPr id="3" name="Subtitle 2">
            <a:extLst>
              <a:ext uri="{FF2B5EF4-FFF2-40B4-BE49-F238E27FC236}">
                <a16:creationId xmlns:a16="http://schemas.microsoft.com/office/drawing/2014/main" id="{E19F39C6-8EE7-4EEC-84E9-22F2270040FE}"/>
              </a:ext>
            </a:extLst>
          </p:cNvPr>
          <p:cNvSpPr>
            <a:spLocks noGrp="1"/>
          </p:cNvSpPr>
          <p:nvPr>
            <p:ph type="subTitle" idx="1"/>
          </p:nvPr>
        </p:nvSpPr>
        <p:spPr/>
        <p:txBody>
          <a:bodyPr/>
          <a:lstStyle/>
          <a:p>
            <a:r>
              <a:rPr lang="en-US" dirty="0"/>
              <a:t>- </a:t>
            </a:r>
            <a:r>
              <a:rPr lang="en-US" dirty="0" err="1"/>
              <a:t>Saiprasad</a:t>
            </a:r>
            <a:r>
              <a:rPr lang="en-US" dirty="0"/>
              <a:t> Kulkarni</a:t>
            </a:r>
          </a:p>
        </p:txBody>
      </p:sp>
    </p:spTree>
    <p:extLst>
      <p:ext uri="{BB962C8B-B14F-4D97-AF65-F5344CB8AC3E}">
        <p14:creationId xmlns:p14="http://schemas.microsoft.com/office/powerpoint/2010/main" val="874136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C0940-FDE5-4906-B6B4-9CD48E0C0249}"/>
              </a:ext>
            </a:extLst>
          </p:cNvPr>
          <p:cNvSpPr>
            <a:spLocks noGrp="1"/>
          </p:cNvSpPr>
          <p:nvPr>
            <p:ph type="title"/>
          </p:nvPr>
        </p:nvSpPr>
        <p:spPr>
          <a:xfrm>
            <a:off x="2592925" y="624110"/>
            <a:ext cx="8911687" cy="734907"/>
          </a:xfrm>
        </p:spPr>
        <p:txBody>
          <a:bodyPr>
            <a:normAutofit/>
          </a:bodyPr>
          <a:lstStyle/>
          <a:p>
            <a:r>
              <a:rPr lang="en-US" dirty="0"/>
              <a:t>What is CDR?</a:t>
            </a:r>
          </a:p>
        </p:txBody>
      </p:sp>
      <p:sp>
        <p:nvSpPr>
          <p:cNvPr id="3" name="Content Placeholder 2">
            <a:extLst>
              <a:ext uri="{FF2B5EF4-FFF2-40B4-BE49-F238E27FC236}">
                <a16:creationId xmlns:a16="http://schemas.microsoft.com/office/drawing/2014/main" id="{6C5E39C0-F9CA-4BAC-9FC9-FD3294D139FB}"/>
              </a:ext>
            </a:extLst>
          </p:cNvPr>
          <p:cNvSpPr>
            <a:spLocks noGrp="1"/>
          </p:cNvSpPr>
          <p:nvPr>
            <p:ph idx="1"/>
          </p:nvPr>
        </p:nvSpPr>
        <p:spPr>
          <a:xfrm>
            <a:off x="2589212" y="1359017"/>
            <a:ext cx="8915400" cy="5226341"/>
          </a:xfrm>
        </p:spPr>
        <p:txBody>
          <a:bodyPr>
            <a:normAutofit/>
          </a:bodyPr>
          <a:lstStyle/>
          <a:p>
            <a:r>
              <a:rPr lang="en-US" dirty="0"/>
              <a:t>Call Detail Record (CDR) is the detailed record of all the telephonic calls that pass through a telephone exchange or any other telecommunications equipment.</a:t>
            </a:r>
          </a:p>
          <a:p>
            <a:r>
              <a:rPr lang="en-US" dirty="0"/>
              <a:t>The record is maintained by the concerned telephone exchange and contains call details such as time of the call, duration of the call, source and destination number, completion status of the call, etc. </a:t>
            </a:r>
          </a:p>
          <a:p>
            <a:r>
              <a:rPr lang="en-US" dirty="0"/>
              <a:t>Call detail records serve a valuable purpose of revenue generation for telephone service providers and are critical for law enforcement, whenever required. </a:t>
            </a:r>
          </a:p>
          <a:p>
            <a:r>
              <a:rPr lang="en-US" dirty="0"/>
              <a:t>CDR is also used for VOIP and is a file containing all usage details.</a:t>
            </a:r>
          </a:p>
        </p:txBody>
      </p:sp>
    </p:spTree>
    <p:extLst>
      <p:ext uri="{BB962C8B-B14F-4D97-AF65-F5344CB8AC3E}">
        <p14:creationId xmlns:p14="http://schemas.microsoft.com/office/powerpoint/2010/main" val="2860739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09329-05D9-4C8B-9753-7C9042DF11C9}"/>
              </a:ext>
            </a:extLst>
          </p:cNvPr>
          <p:cNvSpPr>
            <a:spLocks noGrp="1"/>
          </p:cNvSpPr>
          <p:nvPr>
            <p:ph type="title"/>
          </p:nvPr>
        </p:nvSpPr>
        <p:spPr/>
        <p:txBody>
          <a:bodyPr/>
          <a:lstStyle/>
          <a:p>
            <a:r>
              <a:rPr lang="en-US" dirty="0"/>
              <a:t>TRAI</a:t>
            </a:r>
          </a:p>
        </p:txBody>
      </p:sp>
      <p:sp>
        <p:nvSpPr>
          <p:cNvPr id="3" name="Content Placeholder 2">
            <a:extLst>
              <a:ext uri="{FF2B5EF4-FFF2-40B4-BE49-F238E27FC236}">
                <a16:creationId xmlns:a16="http://schemas.microsoft.com/office/drawing/2014/main" id="{F310D0CB-10B0-424A-A240-5F8CF1C2250A}"/>
              </a:ext>
            </a:extLst>
          </p:cNvPr>
          <p:cNvSpPr>
            <a:spLocks noGrp="1"/>
          </p:cNvSpPr>
          <p:nvPr>
            <p:ph idx="1"/>
          </p:nvPr>
        </p:nvSpPr>
        <p:spPr>
          <a:xfrm>
            <a:off x="2589212" y="1426128"/>
            <a:ext cx="8915400" cy="5092118"/>
          </a:xfrm>
        </p:spPr>
        <p:txBody>
          <a:bodyPr>
            <a:normAutofit/>
          </a:bodyPr>
          <a:lstStyle/>
          <a:p>
            <a:r>
              <a:rPr lang="en-US" sz="2400" dirty="0"/>
              <a:t>Telecom Regulatory authority of India was established on 20 February 1997 by an Act of Parliament to regulate telecom services and tariffs in India. Earlier regulation of telecom services and tariffs was overseen by the Central Government.</a:t>
            </a:r>
          </a:p>
          <a:p>
            <a:r>
              <a:rPr lang="en-US" sz="2400" dirty="0"/>
              <a:t>TRAI's mission is to create and nurture conditions for growth of telecommunications in India to enable the country to have a leading role in the emerging global information society.</a:t>
            </a:r>
          </a:p>
          <a:p>
            <a:endParaRPr lang="en-US" sz="2400" dirty="0"/>
          </a:p>
        </p:txBody>
      </p:sp>
    </p:spTree>
    <p:extLst>
      <p:ext uri="{BB962C8B-B14F-4D97-AF65-F5344CB8AC3E}">
        <p14:creationId xmlns:p14="http://schemas.microsoft.com/office/powerpoint/2010/main" val="3422754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24272-5714-4677-8DF8-AE5650807276}"/>
              </a:ext>
            </a:extLst>
          </p:cNvPr>
          <p:cNvSpPr>
            <a:spLocks noGrp="1"/>
          </p:cNvSpPr>
          <p:nvPr>
            <p:ph type="title"/>
          </p:nvPr>
        </p:nvSpPr>
        <p:spPr>
          <a:xfrm>
            <a:off x="2592925" y="503339"/>
            <a:ext cx="8911687" cy="729843"/>
          </a:xfrm>
        </p:spPr>
        <p:txBody>
          <a:bodyPr>
            <a:normAutofit/>
          </a:bodyPr>
          <a:lstStyle/>
          <a:p>
            <a:r>
              <a:rPr lang="en-US" dirty="0"/>
              <a:t>Mobile Operators in India – 15</a:t>
            </a:r>
          </a:p>
        </p:txBody>
      </p:sp>
      <p:sp>
        <p:nvSpPr>
          <p:cNvPr id="3" name="Content Placeholder 2">
            <a:extLst>
              <a:ext uri="{FF2B5EF4-FFF2-40B4-BE49-F238E27FC236}">
                <a16:creationId xmlns:a16="http://schemas.microsoft.com/office/drawing/2014/main" id="{EE13409E-E683-4330-B982-4D18E64D404E}"/>
              </a:ext>
            </a:extLst>
          </p:cNvPr>
          <p:cNvSpPr>
            <a:spLocks noGrp="1"/>
          </p:cNvSpPr>
          <p:nvPr>
            <p:ph idx="1"/>
          </p:nvPr>
        </p:nvSpPr>
        <p:spPr>
          <a:xfrm>
            <a:off x="2382473" y="1384183"/>
            <a:ext cx="9122139" cy="5394122"/>
          </a:xfrm>
        </p:spPr>
        <p:txBody>
          <a:bodyPr>
            <a:normAutofit/>
          </a:bodyPr>
          <a:lstStyle/>
          <a:p>
            <a:pPr fontAlgn="base">
              <a:buAutoNum type="arabicParenR"/>
            </a:pPr>
            <a:r>
              <a:rPr lang="en-US" dirty="0"/>
              <a:t>BSNL</a:t>
            </a:r>
          </a:p>
          <a:p>
            <a:pPr fontAlgn="base">
              <a:buAutoNum type="arabicParenR"/>
            </a:pPr>
            <a:r>
              <a:rPr lang="en-US" dirty="0"/>
              <a:t>JIO</a:t>
            </a:r>
          </a:p>
          <a:p>
            <a:pPr fontAlgn="base">
              <a:buAutoNum type="arabicParenR"/>
            </a:pPr>
            <a:r>
              <a:rPr lang="en-US" dirty="0"/>
              <a:t>Vodafone + Idea</a:t>
            </a:r>
          </a:p>
          <a:p>
            <a:pPr fontAlgn="base">
              <a:buAutoNum type="arabicParenR"/>
            </a:pPr>
            <a:r>
              <a:rPr lang="en-US" dirty="0"/>
              <a:t>Airtel</a:t>
            </a:r>
          </a:p>
        </p:txBody>
      </p:sp>
    </p:spTree>
    <p:extLst>
      <p:ext uri="{BB962C8B-B14F-4D97-AF65-F5344CB8AC3E}">
        <p14:creationId xmlns:p14="http://schemas.microsoft.com/office/powerpoint/2010/main" val="1286545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7CE94-C655-40D6-8896-001D4DB72493}"/>
              </a:ext>
            </a:extLst>
          </p:cNvPr>
          <p:cNvSpPr>
            <a:spLocks noGrp="1"/>
          </p:cNvSpPr>
          <p:nvPr>
            <p:ph type="title"/>
          </p:nvPr>
        </p:nvSpPr>
        <p:spPr>
          <a:xfrm>
            <a:off x="2592925" y="624110"/>
            <a:ext cx="8911687" cy="776851"/>
          </a:xfrm>
        </p:spPr>
        <p:txBody>
          <a:bodyPr>
            <a:normAutofit fontScale="90000"/>
          </a:bodyPr>
          <a:lstStyle/>
          <a:p>
            <a:r>
              <a:rPr lang="en-US" dirty="0"/>
              <a:t>Telecom Circles / Cellular Zones (36 States)</a:t>
            </a:r>
            <a:br>
              <a:rPr lang="en-US" dirty="0"/>
            </a:br>
            <a:endParaRPr lang="en-US" dirty="0"/>
          </a:p>
        </p:txBody>
      </p:sp>
      <p:sp>
        <p:nvSpPr>
          <p:cNvPr id="3" name="Content Placeholder 2">
            <a:extLst>
              <a:ext uri="{FF2B5EF4-FFF2-40B4-BE49-F238E27FC236}">
                <a16:creationId xmlns:a16="http://schemas.microsoft.com/office/drawing/2014/main" id="{B39BCAA3-61C0-4693-A376-2209BC7486C0}"/>
              </a:ext>
            </a:extLst>
          </p:cNvPr>
          <p:cNvSpPr>
            <a:spLocks noGrp="1"/>
          </p:cNvSpPr>
          <p:nvPr>
            <p:ph idx="1"/>
          </p:nvPr>
        </p:nvSpPr>
        <p:spPr>
          <a:xfrm>
            <a:off x="2810312" y="1417739"/>
            <a:ext cx="8254768" cy="5209564"/>
          </a:xfrm>
        </p:spPr>
        <p:txBody>
          <a:bodyPr>
            <a:normAutofit/>
          </a:bodyPr>
          <a:lstStyle/>
          <a:p>
            <a:pPr>
              <a:buFontTx/>
              <a:buChar char="-"/>
            </a:pPr>
            <a:r>
              <a:rPr lang="en-US" sz="2800" dirty="0"/>
              <a:t>There are total 23 Circles divided under 4 Categories:-</a:t>
            </a:r>
          </a:p>
          <a:p>
            <a:pPr marL="0" indent="0">
              <a:buNone/>
            </a:pPr>
            <a:endParaRPr lang="en-US" sz="2800" dirty="0"/>
          </a:p>
          <a:p>
            <a:pPr>
              <a:buFont typeface="+mj-lt"/>
              <a:buAutoNum type="arabicPeriod"/>
            </a:pPr>
            <a:r>
              <a:rPr lang="en-US" sz="2800" dirty="0"/>
              <a:t>Metro</a:t>
            </a:r>
          </a:p>
          <a:p>
            <a:pPr>
              <a:buFont typeface="+mj-lt"/>
              <a:buAutoNum type="arabicPeriod"/>
            </a:pPr>
            <a:r>
              <a:rPr lang="en-US" sz="2800" dirty="0"/>
              <a:t>A Category</a:t>
            </a:r>
          </a:p>
          <a:p>
            <a:pPr>
              <a:buFont typeface="+mj-lt"/>
              <a:buAutoNum type="arabicPeriod"/>
            </a:pPr>
            <a:r>
              <a:rPr lang="en-US" sz="2800" dirty="0"/>
              <a:t>B Category</a:t>
            </a:r>
          </a:p>
          <a:p>
            <a:pPr>
              <a:buFont typeface="+mj-lt"/>
              <a:buAutoNum type="arabicPeriod"/>
            </a:pPr>
            <a:r>
              <a:rPr lang="en-US" sz="2800" dirty="0"/>
              <a:t>C Category</a:t>
            </a:r>
          </a:p>
        </p:txBody>
      </p:sp>
    </p:spTree>
    <p:extLst>
      <p:ext uri="{BB962C8B-B14F-4D97-AF65-F5344CB8AC3E}">
        <p14:creationId xmlns:p14="http://schemas.microsoft.com/office/powerpoint/2010/main" val="702174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77882-BE36-47B7-9D9B-F4F9472A55D2}"/>
              </a:ext>
            </a:extLst>
          </p:cNvPr>
          <p:cNvSpPr>
            <a:spLocks noGrp="1"/>
          </p:cNvSpPr>
          <p:nvPr>
            <p:ph type="title"/>
          </p:nvPr>
        </p:nvSpPr>
        <p:spPr/>
        <p:txBody>
          <a:bodyPr/>
          <a:lstStyle/>
          <a:p>
            <a:r>
              <a:rPr lang="en-US" dirty="0"/>
              <a:t>Metro Category (4)</a:t>
            </a:r>
          </a:p>
        </p:txBody>
      </p:sp>
      <p:sp>
        <p:nvSpPr>
          <p:cNvPr id="3" name="Content Placeholder 2">
            <a:extLst>
              <a:ext uri="{FF2B5EF4-FFF2-40B4-BE49-F238E27FC236}">
                <a16:creationId xmlns:a16="http://schemas.microsoft.com/office/drawing/2014/main" id="{36ED256C-632A-4D28-B309-F9C828DCB0CC}"/>
              </a:ext>
            </a:extLst>
          </p:cNvPr>
          <p:cNvSpPr>
            <a:spLocks noGrp="1"/>
          </p:cNvSpPr>
          <p:nvPr>
            <p:ph idx="1"/>
          </p:nvPr>
        </p:nvSpPr>
        <p:spPr>
          <a:xfrm>
            <a:off x="2589212" y="1362269"/>
            <a:ext cx="8915400" cy="5094515"/>
          </a:xfrm>
        </p:spPr>
        <p:txBody>
          <a:bodyPr>
            <a:normAutofit/>
          </a:bodyPr>
          <a:lstStyle/>
          <a:p>
            <a:pPr>
              <a:buFont typeface="+mj-lt"/>
              <a:buAutoNum type="arabicPeriod"/>
            </a:pPr>
            <a:r>
              <a:rPr lang="en-US" sz="2800" dirty="0"/>
              <a:t>Delhi</a:t>
            </a:r>
          </a:p>
          <a:p>
            <a:pPr>
              <a:buFont typeface="+mj-lt"/>
              <a:buAutoNum type="arabicPeriod"/>
            </a:pPr>
            <a:r>
              <a:rPr lang="en-US" sz="2800" dirty="0"/>
              <a:t>Mumbai</a:t>
            </a:r>
          </a:p>
          <a:p>
            <a:pPr>
              <a:buFont typeface="+mj-lt"/>
              <a:buAutoNum type="arabicPeriod"/>
            </a:pPr>
            <a:r>
              <a:rPr lang="en-US" sz="2800" dirty="0"/>
              <a:t>Kolkata</a:t>
            </a:r>
          </a:p>
          <a:p>
            <a:pPr>
              <a:buFont typeface="+mj-lt"/>
              <a:buAutoNum type="arabicPeriod"/>
            </a:pPr>
            <a:r>
              <a:rPr lang="en-US" sz="2800" dirty="0"/>
              <a:t>Chennai</a:t>
            </a:r>
          </a:p>
        </p:txBody>
      </p:sp>
    </p:spTree>
    <p:extLst>
      <p:ext uri="{BB962C8B-B14F-4D97-AF65-F5344CB8AC3E}">
        <p14:creationId xmlns:p14="http://schemas.microsoft.com/office/powerpoint/2010/main" val="2127964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C9A77-A8E2-4695-997F-F9523511DE9F}"/>
              </a:ext>
            </a:extLst>
          </p:cNvPr>
          <p:cNvSpPr>
            <a:spLocks noGrp="1"/>
          </p:cNvSpPr>
          <p:nvPr>
            <p:ph type="title"/>
          </p:nvPr>
        </p:nvSpPr>
        <p:spPr/>
        <p:txBody>
          <a:bodyPr/>
          <a:lstStyle/>
          <a:p>
            <a:r>
              <a:rPr lang="en-US" dirty="0"/>
              <a:t>A - Category (6)</a:t>
            </a:r>
          </a:p>
        </p:txBody>
      </p:sp>
      <p:sp>
        <p:nvSpPr>
          <p:cNvPr id="3" name="Content Placeholder 2">
            <a:extLst>
              <a:ext uri="{FF2B5EF4-FFF2-40B4-BE49-F238E27FC236}">
                <a16:creationId xmlns:a16="http://schemas.microsoft.com/office/drawing/2014/main" id="{86FCEBB1-B610-479A-9746-DD75DAE3852D}"/>
              </a:ext>
            </a:extLst>
          </p:cNvPr>
          <p:cNvSpPr>
            <a:spLocks noGrp="1"/>
          </p:cNvSpPr>
          <p:nvPr>
            <p:ph idx="1"/>
          </p:nvPr>
        </p:nvSpPr>
        <p:spPr>
          <a:xfrm>
            <a:off x="2589212" y="1390261"/>
            <a:ext cx="8915400" cy="5318449"/>
          </a:xfrm>
        </p:spPr>
        <p:txBody>
          <a:bodyPr/>
          <a:lstStyle/>
          <a:p>
            <a:pPr fontAlgn="base">
              <a:buFont typeface="+mj-lt"/>
              <a:buAutoNum type="arabicPeriod"/>
            </a:pPr>
            <a:r>
              <a:rPr lang="en-US" sz="2800" dirty="0"/>
              <a:t>Andhra Pradesh &amp; Telangana</a:t>
            </a:r>
          </a:p>
          <a:p>
            <a:pPr fontAlgn="base">
              <a:buFont typeface="+mj-lt"/>
              <a:buAutoNum type="arabicPeriod"/>
            </a:pPr>
            <a:r>
              <a:rPr lang="en-US" sz="2800" dirty="0"/>
              <a:t>Karnataka</a:t>
            </a:r>
          </a:p>
          <a:p>
            <a:pPr fontAlgn="base">
              <a:buFont typeface="+mj-lt"/>
              <a:buAutoNum type="arabicPeriod"/>
            </a:pPr>
            <a:r>
              <a:rPr lang="en-US" sz="2800" dirty="0"/>
              <a:t>Kerala</a:t>
            </a:r>
          </a:p>
          <a:p>
            <a:pPr fontAlgn="base">
              <a:buFont typeface="+mj-lt"/>
              <a:buAutoNum type="arabicPeriod"/>
            </a:pPr>
            <a:r>
              <a:rPr lang="en-US" sz="2800" dirty="0"/>
              <a:t>Gujarat </a:t>
            </a:r>
          </a:p>
          <a:p>
            <a:pPr fontAlgn="base">
              <a:buFont typeface="+mj-lt"/>
              <a:buAutoNum type="arabicPeriod"/>
            </a:pPr>
            <a:r>
              <a:rPr lang="en-US" sz="2800" dirty="0"/>
              <a:t>Tamil Nadu</a:t>
            </a:r>
          </a:p>
          <a:p>
            <a:pPr fontAlgn="base">
              <a:buFont typeface="+mj-lt"/>
              <a:buAutoNum type="arabicPeriod"/>
            </a:pPr>
            <a:r>
              <a:rPr lang="en-US" sz="2800" dirty="0"/>
              <a:t>Maharashtra &amp; Goa</a:t>
            </a:r>
          </a:p>
          <a:p>
            <a:endParaRPr lang="en-US" dirty="0"/>
          </a:p>
        </p:txBody>
      </p:sp>
    </p:spTree>
    <p:extLst>
      <p:ext uri="{BB962C8B-B14F-4D97-AF65-F5344CB8AC3E}">
        <p14:creationId xmlns:p14="http://schemas.microsoft.com/office/powerpoint/2010/main" val="271662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FFC2F-0C51-4B91-8AC7-67F15C6A9BE1}"/>
              </a:ext>
            </a:extLst>
          </p:cNvPr>
          <p:cNvSpPr>
            <a:spLocks noGrp="1"/>
          </p:cNvSpPr>
          <p:nvPr>
            <p:ph type="title"/>
          </p:nvPr>
        </p:nvSpPr>
        <p:spPr/>
        <p:txBody>
          <a:bodyPr/>
          <a:lstStyle/>
          <a:p>
            <a:r>
              <a:rPr lang="en-US" dirty="0"/>
              <a:t>B - Category (7)</a:t>
            </a:r>
          </a:p>
        </p:txBody>
      </p:sp>
      <p:sp>
        <p:nvSpPr>
          <p:cNvPr id="3" name="Content Placeholder 2">
            <a:extLst>
              <a:ext uri="{FF2B5EF4-FFF2-40B4-BE49-F238E27FC236}">
                <a16:creationId xmlns:a16="http://schemas.microsoft.com/office/drawing/2014/main" id="{30B24588-D43E-4D2E-82A8-864FA9BE442B}"/>
              </a:ext>
            </a:extLst>
          </p:cNvPr>
          <p:cNvSpPr>
            <a:spLocks noGrp="1"/>
          </p:cNvSpPr>
          <p:nvPr>
            <p:ph idx="1"/>
          </p:nvPr>
        </p:nvSpPr>
        <p:spPr>
          <a:xfrm>
            <a:off x="2589212" y="1384183"/>
            <a:ext cx="8915400" cy="5243120"/>
          </a:xfrm>
        </p:spPr>
        <p:txBody>
          <a:bodyPr>
            <a:normAutofit/>
          </a:bodyPr>
          <a:lstStyle/>
          <a:p>
            <a:pPr fontAlgn="base">
              <a:buFont typeface="+mj-lt"/>
              <a:buAutoNum type="arabicPeriod"/>
            </a:pPr>
            <a:r>
              <a:rPr lang="en-US" sz="2800" dirty="0"/>
              <a:t>Haryana</a:t>
            </a:r>
          </a:p>
          <a:p>
            <a:pPr fontAlgn="base">
              <a:buFont typeface="+mj-lt"/>
              <a:buAutoNum type="arabicPeriod"/>
            </a:pPr>
            <a:r>
              <a:rPr lang="en-US" sz="2800" dirty="0"/>
              <a:t>Rajasthan</a:t>
            </a:r>
          </a:p>
          <a:p>
            <a:pPr fontAlgn="base">
              <a:buFont typeface="+mj-lt"/>
              <a:buAutoNum type="arabicPeriod"/>
            </a:pPr>
            <a:r>
              <a:rPr lang="en-US" sz="2800" dirty="0"/>
              <a:t>Madhya Pradesh &amp; Chhattisgarh</a:t>
            </a:r>
          </a:p>
          <a:p>
            <a:pPr fontAlgn="base">
              <a:buFont typeface="+mj-lt"/>
              <a:buAutoNum type="arabicPeriod"/>
            </a:pPr>
            <a:r>
              <a:rPr lang="en-US" sz="2800" dirty="0"/>
              <a:t>Punjab</a:t>
            </a:r>
          </a:p>
          <a:p>
            <a:pPr fontAlgn="base">
              <a:buFont typeface="+mj-lt"/>
              <a:buAutoNum type="arabicPeriod"/>
            </a:pPr>
            <a:r>
              <a:rPr lang="en-US" sz="2800" dirty="0"/>
              <a:t>Uttar Pradesh – East</a:t>
            </a:r>
          </a:p>
          <a:p>
            <a:pPr fontAlgn="base">
              <a:buFont typeface="+mj-lt"/>
              <a:buAutoNum type="arabicPeriod"/>
            </a:pPr>
            <a:r>
              <a:rPr lang="en-US" sz="2800" dirty="0"/>
              <a:t>Uttar Pradesh – West &amp; Uttarakhand</a:t>
            </a:r>
          </a:p>
          <a:p>
            <a:pPr fontAlgn="base">
              <a:buFont typeface="+mj-lt"/>
              <a:buAutoNum type="arabicPeriod"/>
            </a:pPr>
            <a:r>
              <a:rPr lang="en-US" sz="2800" dirty="0"/>
              <a:t>West Bengal &amp; Andaman Nicobar</a:t>
            </a:r>
          </a:p>
        </p:txBody>
      </p:sp>
    </p:spTree>
    <p:extLst>
      <p:ext uri="{BB962C8B-B14F-4D97-AF65-F5344CB8AC3E}">
        <p14:creationId xmlns:p14="http://schemas.microsoft.com/office/powerpoint/2010/main" val="1353773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9525F-0241-461D-A86F-FA9F5A3E5D44}"/>
              </a:ext>
            </a:extLst>
          </p:cNvPr>
          <p:cNvSpPr>
            <a:spLocks noGrp="1"/>
          </p:cNvSpPr>
          <p:nvPr>
            <p:ph type="title"/>
          </p:nvPr>
        </p:nvSpPr>
        <p:spPr>
          <a:xfrm>
            <a:off x="2592925" y="624110"/>
            <a:ext cx="8911687" cy="692962"/>
          </a:xfrm>
        </p:spPr>
        <p:txBody>
          <a:bodyPr>
            <a:normAutofit fontScale="90000"/>
          </a:bodyPr>
          <a:lstStyle/>
          <a:p>
            <a:r>
              <a:rPr lang="en-US" dirty="0"/>
              <a:t>C - Category (6)</a:t>
            </a:r>
            <a:br>
              <a:rPr lang="en-US" dirty="0"/>
            </a:br>
            <a:br>
              <a:rPr lang="en-US" dirty="0"/>
            </a:br>
            <a:endParaRPr lang="en-US" dirty="0"/>
          </a:p>
        </p:txBody>
      </p:sp>
      <p:sp>
        <p:nvSpPr>
          <p:cNvPr id="3" name="Content Placeholder 2">
            <a:extLst>
              <a:ext uri="{FF2B5EF4-FFF2-40B4-BE49-F238E27FC236}">
                <a16:creationId xmlns:a16="http://schemas.microsoft.com/office/drawing/2014/main" id="{00E8C3E6-BE6D-449A-9ED6-D901FAB729AB}"/>
              </a:ext>
            </a:extLst>
          </p:cNvPr>
          <p:cNvSpPr>
            <a:spLocks noGrp="1"/>
          </p:cNvSpPr>
          <p:nvPr>
            <p:ph idx="1"/>
          </p:nvPr>
        </p:nvSpPr>
        <p:spPr>
          <a:xfrm>
            <a:off x="2589212" y="1233181"/>
            <a:ext cx="8915400" cy="5461233"/>
          </a:xfrm>
        </p:spPr>
        <p:txBody>
          <a:bodyPr>
            <a:normAutofit/>
          </a:bodyPr>
          <a:lstStyle/>
          <a:p>
            <a:pPr fontAlgn="base">
              <a:buFont typeface="+mj-lt"/>
              <a:buAutoNum type="arabicPeriod"/>
            </a:pPr>
            <a:r>
              <a:rPr lang="en-US" sz="2800" dirty="0"/>
              <a:t>Jammu &amp; Kashmir </a:t>
            </a:r>
          </a:p>
          <a:p>
            <a:pPr fontAlgn="base">
              <a:buFont typeface="+mj-lt"/>
              <a:buAutoNum type="arabicPeriod"/>
            </a:pPr>
            <a:r>
              <a:rPr lang="en-US" sz="2800" dirty="0"/>
              <a:t>Himachal Pradesh</a:t>
            </a:r>
          </a:p>
          <a:p>
            <a:pPr fontAlgn="base">
              <a:buFont typeface="+mj-lt"/>
              <a:buAutoNum type="arabicPeriod"/>
            </a:pPr>
            <a:r>
              <a:rPr lang="en-US" sz="2800" dirty="0"/>
              <a:t>Bihar &amp; Jharkhand</a:t>
            </a:r>
          </a:p>
          <a:p>
            <a:pPr fontAlgn="base">
              <a:buFont typeface="+mj-lt"/>
              <a:buAutoNum type="arabicPeriod"/>
            </a:pPr>
            <a:r>
              <a:rPr lang="en-US" sz="2800" dirty="0"/>
              <a:t>Orissa</a:t>
            </a:r>
          </a:p>
          <a:p>
            <a:pPr fontAlgn="base">
              <a:buFont typeface="+mj-lt"/>
              <a:buAutoNum type="arabicPeriod"/>
            </a:pPr>
            <a:r>
              <a:rPr lang="en-US" sz="2800" dirty="0"/>
              <a:t>Assam</a:t>
            </a:r>
          </a:p>
          <a:p>
            <a:pPr fontAlgn="base">
              <a:buFont typeface="+mj-lt"/>
              <a:buAutoNum type="arabicPeriod"/>
            </a:pPr>
            <a:r>
              <a:rPr lang="en-US" sz="2800" dirty="0"/>
              <a:t>North East (</a:t>
            </a:r>
            <a:r>
              <a:rPr lang="en-US" sz="2800"/>
              <a:t>Arunachal Pradesh, </a:t>
            </a:r>
            <a:r>
              <a:rPr lang="en-US" sz="2800" dirty="0"/>
              <a:t>Manipur, Meghalaya, Mizoram, Nagaland, Sikkim and Tripura) – 7 Sisters of India</a:t>
            </a:r>
          </a:p>
        </p:txBody>
      </p:sp>
    </p:spTree>
    <p:extLst>
      <p:ext uri="{BB962C8B-B14F-4D97-AF65-F5344CB8AC3E}">
        <p14:creationId xmlns:p14="http://schemas.microsoft.com/office/powerpoint/2010/main" val="121838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05930-663D-4DD8-9E90-13715D2B8EDC}"/>
              </a:ext>
            </a:extLst>
          </p:cNvPr>
          <p:cNvSpPr>
            <a:spLocks noGrp="1"/>
          </p:cNvSpPr>
          <p:nvPr>
            <p:ph type="title"/>
          </p:nvPr>
        </p:nvSpPr>
        <p:spPr/>
        <p:txBody>
          <a:bodyPr/>
          <a:lstStyle/>
          <a:p>
            <a:r>
              <a:rPr lang="en-US" dirty="0"/>
              <a:t>Call Types</a:t>
            </a:r>
          </a:p>
        </p:txBody>
      </p:sp>
      <p:sp>
        <p:nvSpPr>
          <p:cNvPr id="3" name="Content Placeholder 2">
            <a:extLst>
              <a:ext uri="{FF2B5EF4-FFF2-40B4-BE49-F238E27FC236}">
                <a16:creationId xmlns:a16="http://schemas.microsoft.com/office/drawing/2014/main" id="{BDADDDD1-50EF-492E-892A-79A8EB9FC21A}"/>
              </a:ext>
            </a:extLst>
          </p:cNvPr>
          <p:cNvSpPr>
            <a:spLocks noGrp="1"/>
          </p:cNvSpPr>
          <p:nvPr>
            <p:ph idx="1"/>
          </p:nvPr>
        </p:nvSpPr>
        <p:spPr/>
        <p:txBody>
          <a:bodyPr/>
          <a:lstStyle/>
          <a:p>
            <a:r>
              <a:rPr lang="en-US" dirty="0"/>
              <a:t>MOC - Mobile Originating Call</a:t>
            </a:r>
          </a:p>
          <a:p>
            <a:r>
              <a:rPr lang="en-US" dirty="0"/>
              <a:t>MTC - Mobile Terminating Call</a:t>
            </a:r>
          </a:p>
          <a:p>
            <a:r>
              <a:rPr lang="en-US" dirty="0"/>
              <a:t>SMO - Mobile originated messaging</a:t>
            </a:r>
          </a:p>
          <a:p>
            <a:r>
              <a:rPr lang="en-US" dirty="0"/>
              <a:t>SMT - Mobile terminated messaging</a:t>
            </a:r>
          </a:p>
        </p:txBody>
      </p:sp>
    </p:spTree>
    <p:extLst>
      <p:ext uri="{BB962C8B-B14F-4D97-AF65-F5344CB8AC3E}">
        <p14:creationId xmlns:p14="http://schemas.microsoft.com/office/powerpoint/2010/main" val="163670359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198</TotalTime>
  <Words>343</Words>
  <Application>Microsoft Office PowerPoint</Application>
  <PresentationFormat>Widescreen</PresentationFormat>
  <Paragraphs>54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Wingdings 3</vt:lpstr>
      <vt:lpstr>Wisp</vt:lpstr>
      <vt:lpstr>CDR – Call Detail Record</vt:lpstr>
      <vt:lpstr>What is CDR?</vt:lpstr>
      <vt:lpstr>TRAI</vt:lpstr>
      <vt:lpstr>Mobile Operators in India – 15</vt:lpstr>
      <vt:lpstr>Telecom Circles / Cellular Zones (36 States) </vt:lpstr>
      <vt:lpstr>Metro Category (4)</vt:lpstr>
      <vt:lpstr>A - Category (6)</vt:lpstr>
      <vt:lpstr>B - Category (7)</vt:lpstr>
      <vt:lpstr>C - Category (6)  </vt:lpstr>
      <vt:lpstr>Call Types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CDR – Call Detail Record</dc:title>
  <dc:creator>Kulkarni_Family</dc:creator>
  <cp:lastModifiedBy>saiprasad kulkarni</cp:lastModifiedBy>
  <cp:revision>22</cp:revision>
  <dcterms:created xsi:type="dcterms:W3CDTF">2018-01-22T16:54:25Z</dcterms:created>
  <dcterms:modified xsi:type="dcterms:W3CDTF">2020-06-28T04:07:50Z</dcterms:modified>
</cp:coreProperties>
</file>